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57" d="100"/>
          <a:sy n="57" d="100"/>
        </p:scale>
        <p:origin x="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0CCF41-5EA3-CC6C-C50F-75CE709C12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C0EC1D-F943-0845-C924-78A9C42D46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0318AE-B628-ED0E-4EA1-6FC1D0576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2C002-7090-4D88-A3D8-41081B224C8A}" type="datetimeFigureOut">
              <a:rPr lang="en-ZA" smtClean="0"/>
              <a:t>2025/05/22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85CA84-14B4-FAF8-3DC0-63BE111AA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3D9175-453B-4CFB-BDB7-FA662449A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62413-59BA-4BD2-A9DE-028AE1A02D6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49216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325CD-FFFE-EFF1-2C0F-83EBFFD47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D419E8-8F8D-4CCA-1BFF-A2929FE9C6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477253-2C7F-739F-81E1-FF410191A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2C002-7090-4D88-A3D8-41081B224C8A}" type="datetimeFigureOut">
              <a:rPr lang="en-ZA" smtClean="0"/>
              <a:t>2025/05/22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C4BB1C-1425-0507-145D-E49A33F56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C1BB9C-E248-8F77-5629-20D4E2F7C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62413-59BA-4BD2-A9DE-028AE1A02D6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27964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4F26EF0-F17C-F30A-9CF7-3A5C3702E3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5DE6E3-2185-E022-CB3C-8217191D7C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88C65E-2DA7-35F0-42A5-454D99E45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2C002-7090-4D88-A3D8-41081B224C8A}" type="datetimeFigureOut">
              <a:rPr lang="en-ZA" smtClean="0"/>
              <a:t>2025/05/22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2ABE2E-9B5F-B0D8-64F4-6528E01C8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AD4CC0-55AA-058B-1286-4D1B2405E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62413-59BA-4BD2-A9DE-028AE1A02D6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89734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65ECA-6524-DAE5-EA08-8B5163A74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2C05CD-9C2E-1BBC-CCDF-D0DF204006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338DB1-A8C8-5BA7-3AEB-096F36D16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2C002-7090-4D88-A3D8-41081B224C8A}" type="datetimeFigureOut">
              <a:rPr lang="en-ZA" smtClean="0"/>
              <a:t>2025/05/22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38C76B-457D-F85C-355B-D6F29B33D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FF3CDC-151A-B335-F3AC-4D5A8A0D4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62413-59BA-4BD2-A9DE-028AE1A02D6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58709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DB7AA-02DA-1404-C70B-85EDD5379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1D2046-49CA-D3A6-3FA8-D93E583BA6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ED5DB7-692A-D524-8D3C-CF0DE4110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2C002-7090-4D88-A3D8-41081B224C8A}" type="datetimeFigureOut">
              <a:rPr lang="en-ZA" smtClean="0"/>
              <a:t>2025/05/22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D38565-F266-5B6D-AFF1-EBDA44A85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0DE4AF-DF2F-943F-05AC-517C385E8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62413-59BA-4BD2-A9DE-028AE1A02D6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25033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620A2-A3B7-B98E-7557-EFC0BE76B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ECB76E-32FF-5A92-2916-3C05E62DF7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EA2C3F-E437-AF65-D73C-35EB250144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E91861-1AD5-C7FF-830D-D80ABCF55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2C002-7090-4D88-A3D8-41081B224C8A}" type="datetimeFigureOut">
              <a:rPr lang="en-ZA" smtClean="0"/>
              <a:t>2025/05/22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BF48E1-F604-1AA9-271C-EDB67310A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E43E5A-9314-405F-5A0A-5A69AECE1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62413-59BA-4BD2-A9DE-028AE1A02D6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90886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5E6CE-DC1E-7555-30B2-D59D151B7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AA020E-7BEE-6699-AF5F-5EB52AE1C8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7821AD-9EF7-D0B6-E474-EA0DC7E684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FE8502-1D8E-A0F2-A2FE-9BED1A344C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78F577-710B-1D91-ABE6-87E751C1E2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1A7E66-B4ED-677E-8F1C-E5421C5B3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2C002-7090-4D88-A3D8-41081B224C8A}" type="datetimeFigureOut">
              <a:rPr lang="en-ZA" smtClean="0"/>
              <a:t>2025/05/22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1FF4DA-5424-F03F-344C-FD1BEFD3B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FB34BD-4E1E-FE94-F888-0E97F91D7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62413-59BA-4BD2-A9DE-028AE1A02D6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979675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70CF9-6E67-66FB-B90D-542F069EF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1A5867-FA35-F77C-0DE7-DEE044661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2C002-7090-4D88-A3D8-41081B224C8A}" type="datetimeFigureOut">
              <a:rPr lang="en-ZA" smtClean="0"/>
              <a:t>2025/05/22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B02529-334E-46C3-129F-4ED38FCAC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4D2EFD-50C8-148D-BD77-43ABD35A8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62413-59BA-4BD2-A9DE-028AE1A02D6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02509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77AC00-EB79-980D-0F60-B6C9DC874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2C002-7090-4D88-A3D8-41081B224C8A}" type="datetimeFigureOut">
              <a:rPr lang="en-ZA" smtClean="0"/>
              <a:t>2025/05/22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15E5F2-B08E-3627-1647-8E2F07227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3990DA-6CC9-A1A4-5A4A-F30CA49E6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62413-59BA-4BD2-A9DE-028AE1A02D6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871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9AE5F-A1F8-A044-691F-90BEA3CB0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AE2989-6A86-DEF6-61F6-DFA8E02678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17D6A4-AC56-5089-D01F-CCAFE891E8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93646B-CF2A-59B3-EC5A-9580BC645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2C002-7090-4D88-A3D8-41081B224C8A}" type="datetimeFigureOut">
              <a:rPr lang="en-ZA" smtClean="0"/>
              <a:t>2025/05/22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871B23-367E-4CAB-D7BF-F557F0E93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9ECB3C-1FDA-410E-9D1E-6D2C9594E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62413-59BA-4BD2-A9DE-028AE1A02D6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60315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0C41D-C8B2-6AEA-052A-48422E445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7F1E04-849B-2096-87C4-B18C889BB8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65E150-B6E4-5125-A59E-3D5AFAD1F4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2F92EB-0A45-FFA2-EE1D-89DC6746A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2C002-7090-4D88-A3D8-41081B224C8A}" type="datetimeFigureOut">
              <a:rPr lang="en-ZA" smtClean="0"/>
              <a:t>2025/05/22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11D2A2-6047-771B-2FBD-C25A16823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5DA72F-329A-6A45-1F0F-1A9D58C44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62413-59BA-4BD2-A9DE-028AE1A02D6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49594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B12FCD-AEB6-EA07-5189-D389C5D7F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01DB70-D3F9-3C3A-DFDF-A4E401D4D6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B10DCC-294A-B4A5-D48F-05F149FFC9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2C002-7090-4D88-A3D8-41081B224C8A}" type="datetimeFigureOut">
              <a:rPr lang="en-ZA" smtClean="0"/>
              <a:t>2025/05/22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1469C8-F953-C5FB-5AA9-D7E43CFC66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527946-1CD7-FC81-F701-1799418483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62413-59BA-4BD2-A9DE-028AE1A02D6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50546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sychologytoday.com/intl/blog/the-discomfort-zone/202408/emotional-intimacy-the-key-to-a-resilient-and-fulfilling" TargetMode="External"/><Relationship Id="rId2" Type="http://schemas.openxmlformats.org/officeDocument/2006/relationships/hyperlink" Target="https://doi.org/10.1177/0265407521105007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lausiuspress.com/article/12288.html" TargetMode="External"/><Relationship Id="rId5" Type="http://schemas.openxmlformats.org/officeDocument/2006/relationships/hyperlink" Target="https://www.adelaidenow.com.au/lifestyle/why-intimacy-is-the-missing-ingredient-in-the-bedroom/news-story/0d1e03a6dae6e968f4294ca3231356ed" TargetMode="External"/><Relationship Id="rId4" Type="http://schemas.openxmlformats.org/officeDocument/2006/relationships/hyperlink" Target="https://doi.org/10.1177/1049732323119896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CC90D-A324-5F54-B81F-F486E85014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Men &amp; Sexuality Following Spinal Cord Injury</a:t>
            </a:r>
            <a:endParaRPr lang="en-Z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A45839-D193-336A-B6FE-DAE2DF40E07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ZA" dirty="0"/>
              <a:t>Briann N. Mkiva </a:t>
            </a:r>
            <a:br>
              <a:rPr lang="en-ZA" dirty="0"/>
            </a:br>
            <a:br>
              <a:rPr lang="en-ZA" dirty="0"/>
            </a:br>
            <a:r>
              <a:rPr lang="en-ZA" dirty="0"/>
              <a:t>sexologist &amp; rehab psychologist</a:t>
            </a:r>
          </a:p>
        </p:txBody>
      </p:sp>
    </p:spTree>
    <p:extLst>
      <p:ext uri="{BB962C8B-B14F-4D97-AF65-F5344CB8AC3E}">
        <p14:creationId xmlns:p14="http://schemas.microsoft.com/office/powerpoint/2010/main" val="1927192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7620A-6465-D7FF-CE4E-BD1BECF80B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ZA" dirty="0"/>
              <a:t>Stages of sexual response/ stages of sexual cycle</a:t>
            </a:r>
          </a:p>
          <a:p>
            <a:endParaRPr lang="en-ZA" dirty="0"/>
          </a:p>
          <a:p>
            <a:r>
              <a:rPr lang="en-ZA" dirty="0"/>
              <a:t>Desire</a:t>
            </a:r>
          </a:p>
          <a:p>
            <a:r>
              <a:rPr lang="en-ZA" dirty="0"/>
              <a:t>Arousal</a:t>
            </a:r>
          </a:p>
          <a:p>
            <a:r>
              <a:rPr lang="en-ZA" dirty="0"/>
              <a:t>Orgasm</a:t>
            </a:r>
          </a:p>
          <a:p>
            <a:r>
              <a:rPr lang="en-ZA" dirty="0"/>
              <a:t>Resolution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10433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CA974-47ED-E609-BC9C-D7C0172CCB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55624"/>
            <a:ext cx="10515600" cy="579437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•	increased heart rate, </a:t>
            </a:r>
          </a:p>
          <a:p>
            <a:pPr marL="0" indent="0">
              <a:buNone/>
            </a:pPr>
            <a:r>
              <a:rPr lang="en-US" dirty="0"/>
              <a:t>•	increased breathing</a:t>
            </a:r>
          </a:p>
          <a:p>
            <a:pPr marL="0" indent="0">
              <a:buNone/>
            </a:pPr>
            <a:r>
              <a:rPr lang="en-US" dirty="0"/>
              <a:t>•	increased blood pressure</a:t>
            </a:r>
          </a:p>
          <a:p>
            <a:pPr marL="0" indent="0">
              <a:buNone/>
            </a:pPr>
            <a:r>
              <a:rPr lang="en-US" dirty="0"/>
              <a:t>•	intense contractions and a release of tension</a:t>
            </a:r>
          </a:p>
          <a:p>
            <a:pPr marL="0" indent="0">
              <a:buNone/>
            </a:pPr>
            <a:r>
              <a:rPr lang="en-US" dirty="0"/>
              <a:t>BUT ALSO, </a:t>
            </a:r>
          </a:p>
          <a:p>
            <a:pPr marL="0" indent="0">
              <a:buNone/>
            </a:pPr>
            <a:r>
              <a:rPr lang="en-US" dirty="0"/>
              <a:t>•	attraction </a:t>
            </a:r>
          </a:p>
          <a:p>
            <a:pPr marL="0" indent="0">
              <a:buNone/>
            </a:pPr>
            <a:r>
              <a:rPr lang="en-US" dirty="0"/>
              <a:t>•	desire </a:t>
            </a:r>
          </a:p>
          <a:p>
            <a:pPr marL="0" indent="0">
              <a:buNone/>
            </a:pPr>
            <a:r>
              <a:rPr lang="en-US" dirty="0"/>
              <a:t>•	thoughts, fantasies, or feelings </a:t>
            </a:r>
          </a:p>
          <a:p>
            <a:endParaRPr lang="en-ZA" dirty="0"/>
          </a:p>
          <a:p>
            <a:endParaRPr lang="en-ZA" dirty="0"/>
          </a:p>
          <a:p>
            <a:r>
              <a:rPr lang="en-ZA" dirty="0"/>
              <a:t>PERSONAL, INTERPERSONAL AND PHYSICAL.</a:t>
            </a:r>
          </a:p>
        </p:txBody>
      </p:sp>
    </p:spTree>
    <p:extLst>
      <p:ext uri="{BB962C8B-B14F-4D97-AF65-F5344CB8AC3E}">
        <p14:creationId xmlns:p14="http://schemas.microsoft.com/office/powerpoint/2010/main" val="1722774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F5E0E4-54BE-7564-5FFF-014CA34A37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So, if these are ideas and conceptualisation of sex and sexuality – the idea of it being physical engagement, where does it come from? 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138267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4FED8-2781-88F3-3027-76C0C30880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the physical cant provide this, due to sci, what now?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We’ve got to re-orient you to those 3 aspects of sexuality. 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981118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DD1AC-B616-B6EC-5FE4-295455C01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91BA7D-2560-F8B8-EC9D-8CA8F78141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4997979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D. </a:t>
            </a:r>
            <a:r>
              <a:rPr lang="en-US" dirty="0" err="1"/>
              <a:t>Kathnelson</a:t>
            </a:r>
            <a:r>
              <a:rPr lang="en-US" dirty="0"/>
              <a:t>, J., Kurtz Landy, C. M., S. </a:t>
            </a:r>
            <a:r>
              <a:rPr lang="en-US" dirty="0" err="1"/>
              <a:t>Ditor</a:t>
            </a:r>
            <a:r>
              <a:rPr lang="en-US" dirty="0"/>
              <a:t>, D., Tamim, H., &amp; H. Gage, W. (2020). Examining the psychological and emotional experience of sexuality for men after spinal cord injury. Cogent Psychology, 7(1). https://doi.org/10.1080/23311908.2020.1722355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Earle, S., O’Dell, L., Davies, A. &amp; Rixon, A. (2020). Views and Experiences of Sex, Sexuality and Relationships Following Spinal Cord Injury: A Systematic Review and Narrative Synthesis of the Qualitative Literature. Sex Disability, 38, 567–595. https://doi.org/10.1007/s11195-020-09653-0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Frost, D. M., &amp; LeBlanc, A. J. (2022). The complicated connection between closeness and the quality of romantic relationships. Journal of Social and Personal Relationships, 39(1), 3–25. </a:t>
            </a:r>
            <a:r>
              <a:rPr lang="en-US" dirty="0">
                <a:hlinkClick r:id="rId2"/>
              </a:rPr>
              <a:t>https://doi.org/10.1177/02654075211050070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Gardenswartz</a:t>
            </a:r>
            <a:r>
              <a:rPr lang="en-US" dirty="0"/>
              <a:t>, C. (2024). Emotional intimacy: The key to a resilient and fulfilling relationship. Psychology Today. </a:t>
            </a:r>
            <a:r>
              <a:rPr lang="en-US" dirty="0">
                <a:hlinkClick r:id="rId3"/>
              </a:rPr>
              <a:t>https://www.psychologytoday.com/intl/blog/the-discomfort-zone/202408/emotional-intimacy-the-key-to-a-resilient-and-fulfilling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Oliffe</a:t>
            </a:r>
            <a:r>
              <a:rPr lang="en-US" dirty="0"/>
              <a:t>, J. L. (2023). Connecting masculinities to men’s illness vulnerabilities and resilience. Qualitative Health Research, 33(2), 231–243. </a:t>
            </a:r>
            <a:r>
              <a:rPr lang="en-US" dirty="0">
                <a:hlinkClick r:id="rId4"/>
              </a:rPr>
              <a:t>https://doi.org/10.1177/10497323231198967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Otten, C. (2025, February 12). Why intimacy is the missing ingredient in the bedroom. The Advertiser. </a:t>
            </a:r>
            <a:r>
              <a:rPr lang="en-US" dirty="0">
                <a:hlinkClick r:id="rId5"/>
              </a:rPr>
              <a:t>https://www.adelaidenow.com.au/lifestyle/why-intimacy-is-the-missing-ingredient-in-the-bedroom/news-story/0d1e03a6dae6e968f4294ca3231356ed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Soler, JM., </a:t>
            </a:r>
            <a:r>
              <a:rPr lang="en-US" dirty="0" err="1"/>
              <a:t>Navaux</a:t>
            </a:r>
            <a:r>
              <a:rPr lang="en-US" dirty="0"/>
              <a:t>, MA. &amp; </a:t>
            </a:r>
            <a:r>
              <a:rPr lang="en-US" dirty="0" err="1"/>
              <a:t>Previnaire</a:t>
            </a:r>
            <a:r>
              <a:rPr lang="en-US" dirty="0"/>
              <a:t>, JG. (2018). Positive sexuality in men with spinal cord injury. Spinal Cord, 56, 1199–1206. https://doi.org/10.1038/s41393-018-0177-9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Tianqi, X., &amp; </a:t>
            </a:r>
            <a:r>
              <a:rPr lang="en-US" dirty="0" err="1"/>
              <a:t>Jinhao</a:t>
            </a:r>
            <a:r>
              <a:rPr lang="en-US" dirty="0"/>
              <a:t>, J. (2024). Intimacy and trust in interpersonal relationships: A sociological perspective. Frontiers in Educational Research, 9(3), 34–39. </a:t>
            </a:r>
            <a:r>
              <a:rPr lang="en-US" dirty="0">
                <a:hlinkClick r:id="rId6"/>
              </a:rPr>
              <a:t>https://www.clausiuspress.com/article/12288.html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Zizzo, J., </a:t>
            </a:r>
            <a:r>
              <a:rPr lang="en-US" dirty="0" err="1"/>
              <a:t>Gater</a:t>
            </a:r>
            <a:r>
              <a:rPr lang="en-US" dirty="0"/>
              <a:t>, D. R., Hough, S., &amp; Ibrahim, E. (2022). Sexuality, Intimacy, and Reproductive Health after Spinal Cord Injury. Journal of Personalized Medicine, 12(12), 1985. https://doi.org/10.3390/jpm12121985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597822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C52FA944D82CD4883E4A9A19BB7422F" ma:contentTypeVersion="14" ma:contentTypeDescription="Create a new document." ma:contentTypeScope="" ma:versionID="423fc28bfb8d6160198fd187e2d8cc1b">
  <xsd:schema xmlns:xsd="http://www.w3.org/2001/XMLSchema" xmlns:xs="http://www.w3.org/2001/XMLSchema" xmlns:p="http://schemas.microsoft.com/office/2006/metadata/properties" xmlns:ns2="8c6d6699-a727-4461-919d-f1077cc8834a" xmlns:ns3="705d6c4e-7a84-41e3-9388-2267baf3378b" targetNamespace="http://schemas.microsoft.com/office/2006/metadata/properties" ma:root="true" ma:fieldsID="82fad5a8474d6e82a019f8b740c8b267" ns2:_="" ns3:_="">
    <xsd:import namespace="8c6d6699-a727-4461-919d-f1077cc8834a"/>
    <xsd:import namespace="705d6c4e-7a84-41e3-9388-2267baf3378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6d6699-a727-4461-919d-f1077cc883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description="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c616a205-05c8-476d-9bf8-f0db117704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5d6c4e-7a84-41e3-9388-2267baf3378b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9f0a093d-723d-4e05-b2f0-fdcc3ad987fc}" ma:internalName="TaxCatchAll" ma:showField="CatchAllData" ma:web="705d6c4e-7a84-41e3-9388-2267baf3378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05d6c4e-7a84-41e3-9388-2267baf3378b" xsi:nil="true"/>
    <lcf76f155ced4ddcb4097134ff3c332f xmlns="8c6d6699-a727-4461-919d-f1077cc8834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D7B18CB-CC9A-4951-8475-511F49B75615}"/>
</file>

<file path=customXml/itemProps2.xml><?xml version="1.0" encoding="utf-8"?>
<ds:datastoreItem xmlns:ds="http://schemas.openxmlformats.org/officeDocument/2006/customXml" ds:itemID="{7CC087D3-E523-4936-90EF-47A4115F6BF7}"/>
</file>

<file path=customXml/itemProps3.xml><?xml version="1.0" encoding="utf-8"?>
<ds:datastoreItem xmlns:ds="http://schemas.openxmlformats.org/officeDocument/2006/customXml" ds:itemID="{403B18B2-C9BF-4C32-A8C2-0459FDA50A13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548</Words>
  <Application>Microsoft Office PowerPoint</Application>
  <PresentationFormat>Widescreen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Men &amp; Sexuality Following Spinal Cord Injury</vt:lpstr>
      <vt:lpstr>PowerPoint Presentation</vt:lpstr>
      <vt:lpstr>PowerPoint Presentation</vt:lpstr>
      <vt:lpstr>PowerPoint Presentation</vt:lpstr>
      <vt:lpstr>PowerPoint Presentation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Briann Nkcubeko Magwaza</dc:creator>
  <cp:lastModifiedBy>Briann Nkcubeko Magwaza</cp:lastModifiedBy>
  <cp:revision>2</cp:revision>
  <dcterms:created xsi:type="dcterms:W3CDTF">2025-05-22T04:50:22Z</dcterms:created>
  <dcterms:modified xsi:type="dcterms:W3CDTF">2025-05-22T04:50:39Z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0x010100EC52FA944D82CD4883E4A9A19BB7422F</vt:lpwstr>
  </property>
</Properties>
</file>